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23"/>
  </p:notesMasterIdLst>
  <p:sldIdLst>
    <p:sldId id="256" r:id="rId2"/>
    <p:sldId id="296" r:id="rId3"/>
    <p:sldId id="257" r:id="rId4"/>
    <p:sldId id="258" r:id="rId5"/>
    <p:sldId id="260" r:id="rId6"/>
    <p:sldId id="259" r:id="rId7"/>
    <p:sldId id="281" r:id="rId8"/>
    <p:sldId id="261" r:id="rId9"/>
    <p:sldId id="285" r:id="rId10"/>
    <p:sldId id="262" r:id="rId11"/>
    <p:sldId id="263" r:id="rId12"/>
    <p:sldId id="280" r:id="rId13"/>
    <p:sldId id="264" r:id="rId14"/>
    <p:sldId id="265" r:id="rId15"/>
    <p:sldId id="295" r:id="rId16"/>
    <p:sldId id="287" r:id="rId17"/>
    <p:sldId id="289" r:id="rId18"/>
    <p:sldId id="291" r:id="rId19"/>
    <p:sldId id="292" r:id="rId20"/>
    <p:sldId id="293" r:id="rId21"/>
    <p:sldId id="294" r:id="rId22"/>
  </p:sldIdLst>
  <p:sldSz cx="9144000" cy="6858000" type="screen4x3"/>
  <p:notesSz cx="6858000" cy="99790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64" autoAdjust="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ISCRITTI DISTINTI PER SEZIONE</a:t>
            </a:r>
            <a:endParaRPr lang="en-US" dirty="0">
              <a:solidFill>
                <a:srgbClr val="002060"/>
              </a:solidFill>
            </a:endParaRP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iscritti per sezione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Sezione A</c:v>
                </c:pt>
                <c:pt idx="1">
                  <c:v>Sezione B</c:v>
                </c:pt>
              </c:strCache>
            </c:strRef>
          </c:cat>
          <c:val>
            <c:numRef>
              <c:f>Foglio1!$B$2:$B$3</c:f>
              <c:numCache>
                <c:formatCode>0.00%</c:formatCode>
                <c:ptCount val="2"/>
                <c:pt idx="0">
                  <c:v>0.95399999999999996</c:v>
                </c:pt>
                <c:pt idx="1">
                  <c:v>4.5999999999999999E-2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67603616"/>
        <c:axId val="704931616"/>
      </c:barChart>
      <c:valAx>
        <c:axId val="704931616"/>
        <c:scaling>
          <c:orientation val="minMax"/>
          <c:max val="0.9"/>
          <c:min val="0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500" b="1" i="0" baseline="0"/>
            </a:pPr>
            <a:endParaRPr lang="it-IT"/>
          </a:p>
        </c:txPr>
        <c:crossAx val="867603616"/>
        <c:crosses val="autoZero"/>
        <c:crossBetween val="between"/>
        <c:majorUnit val="0.2"/>
      </c:valAx>
      <c:catAx>
        <c:axId val="8676036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it-IT"/>
          </a:p>
        </c:txPr>
        <c:crossAx val="7049316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NUMERO ISCRITTI PER FASCIA DI ETA’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Foglio1!$A$2:$A$7</c:f>
              <c:strCache>
                <c:ptCount val="6"/>
                <c:pt idx="0">
                  <c:v>21-30</c:v>
                </c:pt>
                <c:pt idx="1">
                  <c:v>31-40</c:v>
                </c:pt>
                <c:pt idx="2">
                  <c:v>41-50</c:v>
                </c:pt>
                <c:pt idx="3">
                  <c:v>51-60</c:v>
                </c:pt>
                <c:pt idx="4">
                  <c:v>61-70</c:v>
                </c:pt>
                <c:pt idx="5">
                  <c:v>OLTRE 70</c:v>
                </c:pt>
              </c:strCache>
            </c:strRef>
          </c:cat>
          <c:val>
            <c:numRef>
              <c:f>Foglio1!$B$2:$B$7</c:f>
              <c:numCache>
                <c:formatCode>0.00%</c:formatCode>
                <c:ptCount val="6"/>
                <c:pt idx="0">
                  <c:v>3.4515456097098426E-2</c:v>
                </c:pt>
                <c:pt idx="1">
                  <c:v>0.30950123269486063</c:v>
                </c:pt>
                <c:pt idx="2">
                  <c:v>0.32296605347999241</c:v>
                </c:pt>
                <c:pt idx="3">
                  <c:v>0.17262918796138557</c:v>
                </c:pt>
                <c:pt idx="4">
                  <c:v>0.12706239332448321</c:v>
                </c:pt>
                <c:pt idx="5">
                  <c:v>3.2998293191731462E-2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axId val="867612864"/>
        <c:axId val="867609600"/>
      </c:barChart>
      <c:catAx>
        <c:axId val="8676128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it-IT"/>
          </a:p>
        </c:txPr>
        <c:crossAx val="867609600"/>
        <c:crosses val="autoZero"/>
        <c:auto val="1"/>
        <c:lblAlgn val="ctr"/>
        <c:lblOffset val="100"/>
        <c:noMultiLvlLbl val="0"/>
      </c:catAx>
      <c:valAx>
        <c:axId val="867609600"/>
        <c:scaling>
          <c:orientation val="minMax"/>
          <c:max val="0.5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it-IT"/>
          </a:p>
        </c:txPr>
        <c:crossAx val="867612864"/>
        <c:crosses val="autoZero"/>
        <c:crossBetween val="between"/>
        <c:majorUnit val="0.15000000000000011"/>
      </c:valAx>
      <c:spPr>
        <a:solidFill>
          <a:schemeClr val="tx2">
            <a:lumMod val="75000"/>
          </a:schemeClr>
        </a:solidFill>
      </c:spPr>
    </c:plotArea>
    <c:plotVisOnly val="1"/>
    <c:dispBlanksAs val="gap"/>
    <c:showDLblsOverMax val="0"/>
  </c:chart>
  <c:spPr>
    <a:solidFill>
      <a:schemeClr val="tx2">
        <a:lumMod val="60000"/>
        <a:lumOff val="40000"/>
      </a:schemeClr>
    </a:solidFill>
  </c:spPr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</a:rPr>
              <a:t>NUMERO ISCRITTI PER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ANZIANITA</a:t>
            </a:r>
            <a:r>
              <a:rPr lang="en-US" dirty="0">
                <a:solidFill>
                  <a:srgbClr val="002060"/>
                </a:solidFill>
              </a:rPr>
              <a:t>’ DI </a:t>
            </a:r>
            <a:r>
              <a:rPr lang="en-US" dirty="0" smtClean="0">
                <a:solidFill>
                  <a:srgbClr val="002060"/>
                </a:solidFill>
              </a:rPr>
              <a:t>ISCRIZIONE</a:t>
            </a:r>
            <a:endParaRPr lang="en-US" dirty="0">
              <a:solidFill>
                <a:srgbClr val="002060"/>
              </a:solidFill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3.0860629099661547E-2"/>
                  <c:y val="1.70492125984251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946797934953288"/>
                  <c:y val="-3.31447774317518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8165682129958863E-2"/>
                  <c:y val="0.1172866633858267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8014958602041213E-2"/>
                  <c:y val="4.84891732283464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 i="0" baseline="0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DA 1 A 10</c:v>
                </c:pt>
                <c:pt idx="1">
                  <c:v>DA 11 A 20</c:v>
                </c:pt>
                <c:pt idx="2">
                  <c:v>DA 21 A 30</c:v>
                </c:pt>
                <c:pt idx="3">
                  <c:v>OLTRE 30</c:v>
                </c:pt>
              </c:strCache>
            </c:strRef>
          </c:cat>
          <c:val>
            <c:numRef>
              <c:f>Foglio1!$B$2:$B$5</c:f>
              <c:numCache>
                <c:formatCode>0.00%</c:formatCode>
                <c:ptCount val="4"/>
                <c:pt idx="0">
                  <c:v>0.32524179783804286</c:v>
                </c:pt>
                <c:pt idx="1">
                  <c:v>0.37094633036222263</c:v>
                </c:pt>
                <c:pt idx="2">
                  <c:v>0.14602692964157027</c:v>
                </c:pt>
                <c:pt idx="3">
                  <c:v>0.15778494215816424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16666666666628E-2"/>
                  <c:y val="-0.24687524606299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767647337940282E-2"/>
                  <c:y val="-0.306250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050730666035645E-2"/>
                  <c:y val="-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666666666666666E-2"/>
                  <c:y val="-0.12812499999999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749999999999999E-2"/>
                  <c:y val="-8.4374999999999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Convegni</c:v>
                </c:pt>
                <c:pt idx="1">
                  <c:v>Seminari</c:v>
                </c:pt>
                <c:pt idx="2">
                  <c:v>Corsi </c:v>
                </c:pt>
                <c:pt idx="3">
                  <c:v>eventi abilitanti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30</c:v>
                </c:pt>
                <c:pt idx="1">
                  <c:v>35</c:v>
                </c:pt>
                <c:pt idx="2">
                  <c:v>4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67613408"/>
        <c:axId val="867606880"/>
        <c:axId val="0"/>
      </c:bar3DChart>
      <c:catAx>
        <c:axId val="867613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50" baseline="0"/>
            </a:pPr>
            <a:endParaRPr lang="it-IT"/>
          </a:p>
        </c:txPr>
        <c:crossAx val="867606880"/>
        <c:crosses val="autoZero"/>
        <c:auto val="1"/>
        <c:lblAlgn val="ctr"/>
        <c:lblOffset val="100"/>
        <c:noMultiLvlLbl val="0"/>
      </c:catAx>
      <c:valAx>
        <c:axId val="867606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7613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6.2500000000000003E-3"/>
                  <c:y val="-0.10312499999999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0833333333333333E-3"/>
                  <c:y val="-8.437500000000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Foglio1!$A$2:$A$3</c:f>
              <c:strCache>
                <c:ptCount val="2"/>
                <c:pt idx="0">
                  <c:v>Area urbana</c:v>
                </c:pt>
                <c:pt idx="1">
                  <c:v>Aree periferiche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56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67612320"/>
        <c:axId val="867607424"/>
        <c:axId val="0"/>
      </c:bar3DChart>
      <c:catAx>
        <c:axId val="867612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67607424"/>
        <c:crosses val="autoZero"/>
        <c:auto val="1"/>
        <c:lblAlgn val="ctr"/>
        <c:lblOffset val="100"/>
        <c:noMultiLvlLbl val="0"/>
      </c:catAx>
      <c:valAx>
        <c:axId val="867607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7612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 smtClean="0">
                <a:solidFill>
                  <a:srgbClr val="002060"/>
                </a:solidFill>
              </a:rPr>
              <a:t>ANDAMENTO NUMERO ISCRITTI</a:t>
            </a:r>
            <a:endParaRPr lang="it-IT" dirty="0">
              <a:solidFill>
                <a:srgbClr val="002060"/>
              </a:solidFill>
            </a:endParaRP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iscritti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 i="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Foglio1!$B$2:$B$18</c:f>
              <c:numCache>
                <c:formatCode>General</c:formatCode>
                <c:ptCount val="17"/>
                <c:pt idx="0">
                  <c:v>2332</c:v>
                </c:pt>
                <c:pt idx="1">
                  <c:v>2560</c:v>
                </c:pt>
                <c:pt idx="2">
                  <c:v>2809</c:v>
                </c:pt>
                <c:pt idx="3">
                  <c:v>3126</c:v>
                </c:pt>
                <c:pt idx="4">
                  <c:v>3361</c:v>
                </c:pt>
                <c:pt idx="5">
                  <c:v>3735</c:v>
                </c:pt>
                <c:pt idx="6">
                  <c:v>3949</c:v>
                </c:pt>
                <c:pt idx="7">
                  <c:v>4143</c:v>
                </c:pt>
                <c:pt idx="8">
                  <c:v>4372</c:v>
                </c:pt>
                <c:pt idx="9">
                  <c:v>4570</c:v>
                </c:pt>
                <c:pt idx="10">
                  <c:v>4687</c:v>
                </c:pt>
                <c:pt idx="11">
                  <c:v>4784</c:v>
                </c:pt>
                <c:pt idx="12">
                  <c:v>4867</c:v>
                </c:pt>
                <c:pt idx="13">
                  <c:v>5053</c:v>
                </c:pt>
                <c:pt idx="14">
                  <c:v>5155</c:v>
                </c:pt>
                <c:pt idx="15">
                  <c:v>5273</c:v>
                </c:pt>
                <c:pt idx="16">
                  <c:v>5355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867601440"/>
        <c:axId val="867615040"/>
      </c:barChart>
      <c:catAx>
        <c:axId val="86760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it-IT"/>
          </a:p>
        </c:txPr>
        <c:crossAx val="867615040"/>
        <c:crosses val="autoZero"/>
        <c:auto val="1"/>
        <c:lblAlgn val="ctr"/>
        <c:lblOffset val="100"/>
        <c:noMultiLvlLbl val="0"/>
      </c:catAx>
      <c:valAx>
        <c:axId val="8676150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it-IT"/>
          </a:p>
        </c:txPr>
        <c:crossAx val="867601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uomini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Foglio1!$A$2:$A$18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Foglio1!$B$2:$B$18</c:f>
              <c:numCache>
                <c:formatCode>General</c:formatCode>
                <c:ptCount val="17"/>
                <c:pt idx="0">
                  <c:v>2099</c:v>
                </c:pt>
                <c:pt idx="1">
                  <c:v>2270</c:v>
                </c:pt>
                <c:pt idx="2">
                  <c:v>2447</c:v>
                </c:pt>
                <c:pt idx="3">
                  <c:v>2687</c:v>
                </c:pt>
                <c:pt idx="4">
                  <c:v>2860</c:v>
                </c:pt>
                <c:pt idx="5">
                  <c:v>3127</c:v>
                </c:pt>
                <c:pt idx="6">
                  <c:v>3311</c:v>
                </c:pt>
                <c:pt idx="7">
                  <c:v>3430</c:v>
                </c:pt>
                <c:pt idx="8">
                  <c:v>3585</c:v>
                </c:pt>
                <c:pt idx="9">
                  <c:v>3727</c:v>
                </c:pt>
                <c:pt idx="10">
                  <c:v>3848</c:v>
                </c:pt>
                <c:pt idx="11">
                  <c:v>3939</c:v>
                </c:pt>
                <c:pt idx="12">
                  <c:v>3971</c:v>
                </c:pt>
                <c:pt idx="13">
                  <c:v>4069</c:v>
                </c:pt>
                <c:pt idx="14">
                  <c:v>4143</c:v>
                </c:pt>
                <c:pt idx="15">
                  <c:v>4208</c:v>
                </c:pt>
                <c:pt idx="16">
                  <c:v>4250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Foglio1!$A$2:$A$18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Foglio1!$C$2:$C$18</c:f>
              <c:numCache>
                <c:formatCode>General</c:formatCode>
                <c:ptCount val="17"/>
                <c:pt idx="0">
                  <c:v>222</c:v>
                </c:pt>
                <c:pt idx="1">
                  <c:v>275</c:v>
                </c:pt>
                <c:pt idx="2">
                  <c:v>343</c:v>
                </c:pt>
                <c:pt idx="3">
                  <c:v>413</c:v>
                </c:pt>
                <c:pt idx="4">
                  <c:v>473</c:v>
                </c:pt>
                <c:pt idx="5">
                  <c:v>575</c:v>
                </c:pt>
                <c:pt idx="6">
                  <c:v>627</c:v>
                </c:pt>
                <c:pt idx="7">
                  <c:v>663</c:v>
                </c:pt>
                <c:pt idx="8">
                  <c:v>729</c:v>
                </c:pt>
                <c:pt idx="9">
                  <c:v>779</c:v>
                </c:pt>
                <c:pt idx="10">
                  <c:v>823</c:v>
                </c:pt>
                <c:pt idx="11">
                  <c:v>870</c:v>
                </c:pt>
                <c:pt idx="12">
                  <c:v>896</c:v>
                </c:pt>
                <c:pt idx="13">
                  <c:v>984</c:v>
                </c:pt>
                <c:pt idx="14">
                  <c:v>1012</c:v>
                </c:pt>
                <c:pt idx="15">
                  <c:v>1065</c:v>
                </c:pt>
                <c:pt idx="16">
                  <c:v>1105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867601984"/>
        <c:axId val="867609056"/>
      </c:barChart>
      <c:catAx>
        <c:axId val="867601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 dirty="0" smtClean="0"/>
                  <a:t>ANNI</a:t>
                </a:r>
                <a:endParaRPr lang="it-IT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it-IT"/>
          </a:p>
        </c:txPr>
        <c:crossAx val="867609056"/>
        <c:crosses val="autoZero"/>
        <c:auto val="1"/>
        <c:lblAlgn val="ctr"/>
        <c:lblOffset val="100"/>
        <c:noMultiLvlLbl val="0"/>
      </c:catAx>
      <c:valAx>
        <c:axId val="867609056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it-IT" dirty="0" smtClean="0"/>
                  <a:t>NUEMRO ISCRITTI</a:t>
                </a:r>
                <a:endParaRPr lang="it-IT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it-IT"/>
          </a:p>
        </c:txPr>
        <c:crossAx val="867601984"/>
        <c:crosses val="autoZero"/>
        <c:crossBetween val="between"/>
      </c:valAx>
      <c:spPr>
        <a:solidFill>
          <a:schemeClr val="tx2">
            <a:lumMod val="75000"/>
          </a:schemeClr>
        </a:solidFill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tx2">
        <a:lumMod val="60000"/>
        <a:lumOff val="40000"/>
      </a:schemeClr>
    </a:solidFill>
  </c:spPr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ANDAMENTO ISCRIZIONI SEZIONE B</a:t>
            </a:r>
            <a:endParaRPr lang="en-US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6345629649613544"/>
          <c:y val="3.7500000000000006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Foglio1!$A$2:$A$18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Foglio1!$B$2:$B$18</c:f>
              <c:numCache>
                <c:formatCode>General</c:formatCode>
                <c:ptCount val="17"/>
                <c:pt idx="0">
                  <c:v>0</c:v>
                </c:pt>
                <c:pt idx="1">
                  <c:v>16</c:v>
                </c:pt>
                <c:pt idx="2">
                  <c:v>27</c:v>
                </c:pt>
                <c:pt idx="3">
                  <c:v>45</c:v>
                </c:pt>
                <c:pt idx="4">
                  <c:v>51</c:v>
                </c:pt>
                <c:pt idx="5">
                  <c:v>66</c:v>
                </c:pt>
                <c:pt idx="6">
                  <c:v>77</c:v>
                </c:pt>
                <c:pt idx="7">
                  <c:v>100</c:v>
                </c:pt>
                <c:pt idx="8">
                  <c:v>127</c:v>
                </c:pt>
                <c:pt idx="9">
                  <c:v>145</c:v>
                </c:pt>
                <c:pt idx="10">
                  <c:v>166</c:v>
                </c:pt>
                <c:pt idx="11">
                  <c:v>184</c:v>
                </c:pt>
                <c:pt idx="12">
                  <c:v>193</c:v>
                </c:pt>
                <c:pt idx="13">
                  <c:v>222</c:v>
                </c:pt>
                <c:pt idx="14">
                  <c:v>238</c:v>
                </c:pt>
                <c:pt idx="15">
                  <c:v>244</c:v>
                </c:pt>
                <c:pt idx="16">
                  <c:v>244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7608512"/>
        <c:axId val="867607968"/>
      </c:lineChart>
      <c:catAx>
        <c:axId val="86760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it-IT"/>
          </a:p>
        </c:txPr>
        <c:crossAx val="867607968"/>
        <c:crosses val="autoZero"/>
        <c:auto val="1"/>
        <c:lblAlgn val="ctr"/>
        <c:lblOffset val="100"/>
        <c:noMultiLvlLbl val="0"/>
      </c:catAx>
      <c:valAx>
        <c:axId val="867607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it-IT"/>
          </a:p>
        </c:txPr>
        <c:crossAx val="867608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ANDAMENTO ISCRIZIONI DONNE</a:t>
            </a:r>
            <a:endParaRPr lang="en-US" dirty="0">
              <a:solidFill>
                <a:srgbClr val="002060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Foglio1!$A$2:$A$18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Foglio1!$B$2:$B$18</c:f>
              <c:numCache>
                <c:formatCode>0.00%</c:formatCode>
                <c:ptCount val="17"/>
                <c:pt idx="0">
                  <c:v>9.5600000000000004E-2</c:v>
                </c:pt>
                <c:pt idx="1">
                  <c:v>0.1081</c:v>
                </c:pt>
                <c:pt idx="2">
                  <c:v>0.1229</c:v>
                </c:pt>
                <c:pt idx="3">
                  <c:v>0.13320000000000001</c:v>
                </c:pt>
                <c:pt idx="4">
                  <c:v>0.1419</c:v>
                </c:pt>
                <c:pt idx="5">
                  <c:v>0.15529999999999999</c:v>
                </c:pt>
                <c:pt idx="6">
                  <c:v>0.15920000000000001</c:v>
                </c:pt>
                <c:pt idx="7">
                  <c:v>0.16200000000000001</c:v>
                </c:pt>
                <c:pt idx="8">
                  <c:v>0.16900000000000001</c:v>
                </c:pt>
                <c:pt idx="9">
                  <c:v>0.1729</c:v>
                </c:pt>
                <c:pt idx="10">
                  <c:v>0.1762</c:v>
                </c:pt>
                <c:pt idx="11">
                  <c:v>0.1807</c:v>
                </c:pt>
                <c:pt idx="12">
                  <c:v>0.187</c:v>
                </c:pt>
                <c:pt idx="13">
                  <c:v>0.19500000000000001</c:v>
                </c:pt>
                <c:pt idx="14">
                  <c:v>0.19600000000000001</c:v>
                </c:pt>
                <c:pt idx="15">
                  <c:v>0.20200000000000001</c:v>
                </c:pt>
                <c:pt idx="16">
                  <c:v>0.20599999999999999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602528"/>
        <c:axId val="867605792"/>
      </c:barChart>
      <c:catAx>
        <c:axId val="86760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it-IT"/>
          </a:p>
        </c:txPr>
        <c:crossAx val="867605792"/>
        <c:crosses val="autoZero"/>
        <c:auto val="1"/>
        <c:lblAlgn val="ctr"/>
        <c:lblOffset val="100"/>
        <c:noMultiLvlLbl val="0"/>
      </c:catAx>
      <c:valAx>
        <c:axId val="86760579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it-IT"/>
          </a:p>
        </c:txPr>
        <c:crossAx val="867602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900" dirty="0">
                <a:solidFill>
                  <a:srgbClr val="002060"/>
                </a:solidFill>
              </a:rPr>
              <a:t>ANDAMENTO ISCRIZIONI DONNE </a:t>
            </a:r>
            <a:endParaRPr lang="en-US" sz="1900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US" sz="1900" dirty="0" smtClean="0">
                <a:solidFill>
                  <a:srgbClr val="002060"/>
                </a:solidFill>
              </a:rPr>
              <a:t>SU </a:t>
            </a:r>
            <a:r>
              <a:rPr lang="en-US" sz="1900" dirty="0">
                <a:solidFill>
                  <a:srgbClr val="002060"/>
                </a:solidFill>
              </a:rPr>
              <a:t>NUOVI ISCRITTI</a:t>
            </a:r>
          </a:p>
        </c:rich>
      </c:tx>
      <c:layout>
        <c:manualLayout>
          <c:xMode val="edge"/>
          <c:yMode val="edge"/>
          <c:x val="0.20072637448893782"/>
          <c:y val="3.125E-2"/>
        </c:manualLayout>
      </c:layout>
      <c:overlay val="0"/>
      <c:spPr>
        <a:noFill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4.0624999999999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921580277329317E-3"/>
                  <c:y val="-3.4375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2921580277329317E-3"/>
                  <c:y val="-5.3125000000000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3.4375000000000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Foglio1!$A$2:$A$15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Foglio1!$B$2:$B$15</c:f>
              <c:numCache>
                <c:formatCode>0.00%</c:formatCode>
                <c:ptCount val="14"/>
                <c:pt idx="0">
                  <c:v>0.22442244224422442</c:v>
                </c:pt>
                <c:pt idx="1">
                  <c:v>0.24888888888888888</c:v>
                </c:pt>
                <c:pt idx="2">
                  <c:v>0.27348066298342544</c:v>
                </c:pt>
                <c:pt idx="3">
                  <c:v>0.22127659574468084</c:v>
                </c:pt>
                <c:pt idx="4">
                  <c:v>0.22147651006711411</c:v>
                </c:pt>
                <c:pt idx="5">
                  <c:v>0.29464285714285715</c:v>
                </c:pt>
                <c:pt idx="6">
                  <c:v>0.26178010471204188</c:v>
                </c:pt>
                <c:pt idx="7">
                  <c:v>0.27272727272727271</c:v>
                </c:pt>
                <c:pt idx="8">
                  <c:v>0.31764705882352939</c:v>
                </c:pt>
                <c:pt idx="9">
                  <c:v>0.36879432624113473</c:v>
                </c:pt>
                <c:pt idx="10">
                  <c:v>0.42285714285714288</c:v>
                </c:pt>
                <c:pt idx="11">
                  <c:v>0.26874999999999999</c:v>
                </c:pt>
                <c:pt idx="12">
                  <c:v>0.39610389610389612</c:v>
                </c:pt>
                <c:pt idx="13">
                  <c:v>0.36842105263157893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604160"/>
        <c:axId val="867610688"/>
      </c:barChart>
      <c:catAx>
        <c:axId val="86760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aseline="0"/>
            </a:pPr>
            <a:endParaRPr lang="it-IT"/>
          </a:p>
        </c:txPr>
        <c:crossAx val="867610688"/>
        <c:crosses val="autoZero"/>
        <c:auto val="1"/>
        <c:lblAlgn val="ctr"/>
        <c:lblOffset val="100"/>
        <c:noMultiLvlLbl val="0"/>
      </c:catAx>
      <c:valAx>
        <c:axId val="86761068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it-IT"/>
          </a:p>
        </c:txPr>
        <c:crossAx val="867604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rgbClr val="002060"/>
                </a:solidFill>
              </a:rPr>
              <a:t>NUMERO ISCRITTI</a:t>
            </a:r>
            <a:r>
              <a:rPr lang="en-US" b="1" baseline="0" dirty="0" smtClean="0">
                <a:solidFill>
                  <a:srgbClr val="002060"/>
                </a:solidFill>
              </a:rPr>
              <a:t> DISTINTI PER SETTORI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numero iscritti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accent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accent3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25000"/>
                  <a:lumOff val="75000"/>
                </a:schemeClr>
              </a:solidFill>
              <a:ln w="19050">
                <a:solidFill>
                  <a:schemeClr val="accent3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 w="19050">
                <a:solidFill>
                  <a:schemeClr val="accent3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Civile e ambientale</c:v>
                </c:pt>
                <c:pt idx="1">
                  <c:v>Industriale</c:v>
                </c:pt>
                <c:pt idx="2">
                  <c:v>Informazione</c:v>
                </c:pt>
              </c:strCache>
            </c:strRef>
          </c:cat>
          <c:val>
            <c:numRef>
              <c:f>Foglio1!$B$2:$B$4</c:f>
              <c:numCache>
                <c:formatCode>0.00%</c:formatCode>
                <c:ptCount val="3"/>
                <c:pt idx="0">
                  <c:v>0.71199999999999997</c:v>
                </c:pt>
                <c:pt idx="1">
                  <c:v>0.19389999999999999</c:v>
                </c:pt>
                <c:pt idx="2">
                  <c:v>9.4E-2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611776"/>
        <c:axId val="867611232"/>
      </c:barChart>
      <c:catAx>
        <c:axId val="86761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67611232"/>
        <c:crosses val="autoZero"/>
        <c:auto val="1"/>
        <c:lblAlgn val="ctr"/>
        <c:lblOffset val="100"/>
        <c:noMultiLvlLbl val="0"/>
      </c:catAx>
      <c:valAx>
        <c:axId val="86761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6761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</a:rPr>
              <a:t>ISCRITTI DISTINTI PER ZONA GEOGRAFICA</a:t>
            </a:r>
          </a:p>
        </c:rich>
      </c:tx>
      <c:layout>
        <c:manualLayout>
          <c:xMode val="edge"/>
          <c:yMode val="edge"/>
          <c:x val="0.1188828710973787"/>
          <c:y val="3.314477743175189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0865836618657266"/>
          <c:y val="0.21834175515950541"/>
          <c:w val="0.38591569549183175"/>
          <c:h val="0.7195038390525671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1"/>
          <c:dLbls>
            <c:dLbl>
              <c:idx val="0"/>
              <c:layout>
                <c:manualLayout>
                  <c:x val="6.0130335522983712E-2"/>
                  <c:y val="-0.157759175788796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i="0" baseline="0" dirty="0" err="1" smtClean="0">
                        <a:solidFill>
                          <a:schemeClr val="tx1">
                            <a:lumMod val="75000"/>
                          </a:schemeClr>
                        </a:solidFill>
                      </a:rPr>
                      <a:t>Capoluogo</a:t>
                    </a:r>
                    <a:r>
                      <a:rPr lang="en-US" sz="1400" b="1" i="0" baseline="0" dirty="0">
                        <a:solidFill>
                          <a:schemeClr val="tx1">
                            <a:lumMod val="75000"/>
                          </a:schemeClr>
                        </a:solidFill>
                      </a:rPr>
                      <a:t>; 63,00%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367153717527487E-2"/>
                  <c:y val="8.66523584988477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305935980087012E-2"/>
                  <c:y val="2.2210085217903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792211428091492E-2"/>
                  <c:y val="3.092951052494970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505552176203655"/>
                  <c:y val="7.522156227920287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8036899129314934"/>
                  <c:y val="4.564204304692797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>
                    <a:solidFill>
                      <a:schemeClr val="tx1">
                        <a:lumMod val="75000"/>
                      </a:schemeClr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Foglio1!$A$2:$A$7</c:f>
              <c:strCache>
                <c:ptCount val="6"/>
                <c:pt idx="0">
                  <c:v>capoluogo</c:v>
                </c:pt>
                <c:pt idx="1">
                  <c:v>Alto Jonio</c:v>
                </c:pt>
                <c:pt idx="2">
                  <c:v>Fuori provincia</c:v>
                </c:pt>
                <c:pt idx="3">
                  <c:v>Tirreno</c:v>
                </c:pt>
                <c:pt idx="4">
                  <c:v>Pollino</c:v>
                </c:pt>
                <c:pt idx="5">
                  <c:v>Basso Jonio</c:v>
                </c:pt>
              </c:strCache>
            </c:strRef>
          </c:cat>
          <c:val>
            <c:numRef>
              <c:f>Foglio1!$B$2:$B$7</c:f>
              <c:numCache>
                <c:formatCode>0.00%</c:formatCode>
                <c:ptCount val="6"/>
                <c:pt idx="0">
                  <c:v>0.63000000000000045</c:v>
                </c:pt>
                <c:pt idx="1">
                  <c:v>4.0000000000000022E-2</c:v>
                </c:pt>
                <c:pt idx="2">
                  <c:v>4.0000000000000022E-2</c:v>
                </c:pt>
                <c:pt idx="3">
                  <c:v>0.11</c:v>
                </c:pt>
                <c:pt idx="4">
                  <c:v>8.0000000000000043E-2</c:v>
                </c:pt>
                <c:pt idx="5">
                  <c:v>0.1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>
                <a:solidFill>
                  <a:srgbClr val="002060"/>
                </a:solidFill>
              </a:rPr>
              <a:t>ISCRITTI</a:t>
            </a:r>
            <a:r>
              <a:rPr lang="en-US" sz="1600" baseline="0" dirty="0" smtClean="0">
                <a:solidFill>
                  <a:srgbClr val="002060"/>
                </a:solidFill>
              </a:rPr>
              <a:t> DISTINTI PER ABILITAZIONE PROFESSIONALE</a:t>
            </a:r>
            <a:endParaRPr lang="en-US" sz="1600" dirty="0">
              <a:solidFill>
                <a:srgbClr val="002060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29321146122494E-3"/>
                  <c:y val="1.5325563232549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8929321146122494E-3"/>
                  <c:y val="1.2260450586039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960362557478868E-16"/>
                  <c:y val="-1.5325563232549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 i="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Foglio1!$A$2:$A$6</c:f>
              <c:strCache>
                <c:ptCount val="5"/>
                <c:pt idx="0">
                  <c:v>L. 818</c:v>
                </c:pt>
                <c:pt idx="1">
                  <c:v>L. 81/08</c:v>
                </c:pt>
                <c:pt idx="2">
                  <c:v>RSPP</c:v>
                </c:pt>
                <c:pt idx="3">
                  <c:v>Collaudatori</c:v>
                </c:pt>
                <c:pt idx="4">
                  <c:v>Nessuna abilitazione</c:v>
                </c:pt>
              </c:strCache>
            </c:strRef>
          </c:cat>
          <c:val>
            <c:numRef>
              <c:f>Foglio1!$B$2:$B$6</c:f>
              <c:numCache>
                <c:formatCode>0.00%</c:formatCode>
                <c:ptCount val="5"/>
                <c:pt idx="0">
                  <c:v>0.17</c:v>
                </c:pt>
                <c:pt idx="1">
                  <c:v>0.46</c:v>
                </c:pt>
                <c:pt idx="2">
                  <c:v>0.12</c:v>
                </c:pt>
                <c:pt idx="3">
                  <c:v>0.14000000000000001</c:v>
                </c:pt>
                <c:pt idx="4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613952"/>
        <c:axId val="867616128"/>
      </c:barChart>
      <c:catAx>
        <c:axId val="867613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it-IT"/>
          </a:p>
        </c:txPr>
        <c:crossAx val="867616128"/>
        <c:crosses val="autoZero"/>
        <c:auto val="1"/>
        <c:lblAlgn val="ctr"/>
        <c:lblOffset val="100"/>
        <c:noMultiLvlLbl val="0"/>
      </c:catAx>
      <c:valAx>
        <c:axId val="8676161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it-IT"/>
          </a:p>
        </c:txPr>
        <c:crossAx val="867613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92998-9FE7-471F-AFE4-B70640D7E94A}" type="datetimeFigureOut">
              <a:rPr lang="it-IT" smtClean="0"/>
              <a:pPr/>
              <a:t>28/11/2018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40037"/>
            <a:ext cx="548640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78342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11FCF-D44F-472E-9F59-4520EAE9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472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11FCF-D44F-472E-9F59-4520EAE92F5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5789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D4C7D21-FF86-42ED-97BE-1EDF71057BA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92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FC4AB35-69FB-48C4-843E-B245BD960B6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312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FC4AB35-69FB-48C4-843E-B245BD960B6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3887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C4AB35-69FB-48C4-843E-B245BD960B6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591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C4AB35-69FB-48C4-843E-B245BD960B6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8310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C4AB35-69FB-48C4-843E-B245BD960B6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825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4E1-9A06-4258-AD2D-B0C3C2FA17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789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0DA7-280C-4EE5-B8E0-ED2C11B7755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9509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2AAB0AF-7C16-4141-B7A8-395713125EDB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214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FBD1353C-9BF2-4C9E-95C3-E5F25F0AD73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68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914A-635D-4E7C-B253-661A11F575C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86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3A96057-A55C-472D-94C0-DD0B55FC746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74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64E2F6E-7DAD-407E-80CE-3852C503F9D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32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B7A58EA-0B46-4F41-9E95-247029173D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74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B6313-7741-458D-A9DB-9E1F7F5BF0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71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CB83-F5AE-4707-9730-9A51293154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227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DB9A-6E4F-478A-8A6D-E47472F2E9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26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89939E9-C4D1-4741-B82D-86A3BF65568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30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C4AB35-69FB-48C4-843E-B245BD960B6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39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  <p:sldLayoutId id="214748372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logo Ordine_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784" y="1052513"/>
            <a:ext cx="4248150" cy="1798637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438661" y="3789039"/>
            <a:ext cx="4392613" cy="11521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80000"/>
              </a:lnSpc>
            </a:pPr>
            <a:endParaRPr lang="it-IT" b="1" dirty="0" smtClean="0"/>
          </a:p>
          <a:p>
            <a:pPr algn="ctr" fontAlgn="auto">
              <a:lnSpc>
                <a:spcPct val="80000"/>
              </a:lnSpc>
            </a:pPr>
            <a:r>
              <a:rPr lang="it-IT" sz="2600" b="1" dirty="0" smtClean="0">
                <a:solidFill>
                  <a:srgbClr val="002060"/>
                </a:solidFill>
              </a:rPr>
              <a:t>ASSEMBLEA DEGLI ISCRITTI</a:t>
            </a:r>
          </a:p>
          <a:p>
            <a:pPr algn="ctr" fontAlgn="auto">
              <a:lnSpc>
                <a:spcPct val="80000"/>
              </a:lnSpc>
            </a:pPr>
            <a:r>
              <a:rPr lang="it-IT" sz="1600" b="1" dirty="0" smtClean="0">
                <a:solidFill>
                  <a:srgbClr val="002060"/>
                </a:solidFill>
              </a:rPr>
              <a:t>COSENZA, 23 novembre 2018</a:t>
            </a:r>
          </a:p>
          <a:p>
            <a:pPr algn="ctr" fontAlgn="auto">
              <a:lnSpc>
                <a:spcPct val="80000"/>
              </a:lnSpc>
            </a:pPr>
            <a:endParaRPr lang="it-IT" sz="2000" b="1" dirty="0" smtClean="0"/>
          </a:p>
          <a:p>
            <a:pPr fontAlgn="auto">
              <a:lnSpc>
                <a:spcPct val="80000"/>
              </a:lnSpc>
            </a:pPr>
            <a:endParaRPr lang="it-IT" sz="2000" dirty="0" smtClean="0"/>
          </a:p>
          <a:p>
            <a:pPr fontAlgn="auto">
              <a:lnSpc>
                <a:spcPct val="80000"/>
              </a:lnSpc>
            </a:pPr>
            <a:endParaRPr lang="it-IT" dirty="0" smtClean="0"/>
          </a:p>
          <a:p>
            <a:pPr algn="ctr" fontAlgn="auto">
              <a:lnSpc>
                <a:spcPct val="80000"/>
              </a:lnSpc>
            </a:pP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1" name="Picture 9" descr="logo Ordine_99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6450" y="549275"/>
            <a:ext cx="2803525" cy="1144588"/>
          </a:xfrm>
          <a:prstGeom prst="rect">
            <a:avLst/>
          </a:prstGeom>
          <a:noFill/>
          <a:ln/>
        </p:spPr>
      </p:pic>
      <p:graphicFrame>
        <p:nvGraphicFramePr>
          <p:cNvPr id="9" name="Grafico 8"/>
          <p:cNvGraphicFramePr/>
          <p:nvPr>
            <p:extLst>
              <p:ext uri="{D42A27DB-BD31-4B8C-83A1-F6EECF244321}">
                <p14:modId xmlns:p14="http://schemas.microsoft.com/office/powerpoint/2010/main" val="3674652594"/>
              </p:ext>
            </p:extLst>
          </p:nvPr>
        </p:nvGraphicFramePr>
        <p:xfrm>
          <a:off x="1043608" y="2564904"/>
          <a:ext cx="748883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5868144" y="1844824"/>
            <a:ext cx="2949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i="1" dirty="0" smtClean="0">
                <a:solidFill>
                  <a:srgbClr val="002060"/>
                </a:solidFill>
              </a:rPr>
              <a:t>Tale percentuali si riferiscono ad un campione di circa 1500 iscritti che hanno scelto un solo settore</a:t>
            </a:r>
            <a:endParaRPr lang="it-IT" sz="1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logo Ordine_9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6450" y="549275"/>
            <a:ext cx="280352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051956850"/>
              </p:ext>
            </p:extLst>
          </p:nvPr>
        </p:nvGraphicFramePr>
        <p:xfrm>
          <a:off x="1475656" y="1844824"/>
          <a:ext cx="785818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2" name="Picture 4" descr="logo Ordine_99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6450" y="549275"/>
            <a:ext cx="2805113" cy="1143000"/>
          </a:xfrm>
          <a:prstGeom prst="rect">
            <a:avLst/>
          </a:prstGeom>
          <a:noFill/>
          <a:ln/>
        </p:spPr>
      </p:pic>
      <p:graphicFrame>
        <p:nvGraphicFramePr>
          <p:cNvPr id="64" name="Grafico 63"/>
          <p:cNvGraphicFramePr/>
          <p:nvPr>
            <p:extLst>
              <p:ext uri="{D42A27DB-BD31-4B8C-83A1-F6EECF244321}">
                <p14:modId xmlns:p14="http://schemas.microsoft.com/office/powerpoint/2010/main" val="1185009634"/>
              </p:ext>
            </p:extLst>
          </p:nvPr>
        </p:nvGraphicFramePr>
        <p:xfrm>
          <a:off x="1000100" y="2428868"/>
          <a:ext cx="778674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logo Ordine_9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6450" y="549275"/>
            <a:ext cx="280352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1914535155"/>
              </p:ext>
            </p:extLst>
          </p:nvPr>
        </p:nvGraphicFramePr>
        <p:xfrm>
          <a:off x="1071538" y="2357430"/>
          <a:ext cx="778674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logo Ordine_9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6450" y="549275"/>
            <a:ext cx="280352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1074734774"/>
              </p:ext>
            </p:extLst>
          </p:nvPr>
        </p:nvGraphicFramePr>
        <p:xfrm>
          <a:off x="857224" y="2428868"/>
          <a:ext cx="8143932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8" name="Picture 4" descr="logo Ordine_99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8038" y="549275"/>
            <a:ext cx="2805112" cy="1143000"/>
          </a:xfrm>
          <a:prstGeom prst="rect">
            <a:avLst/>
          </a:prstGeom>
          <a:noFill/>
          <a:ln/>
        </p:spPr>
      </p:pic>
      <p:sp>
        <p:nvSpPr>
          <p:cNvPr id="123919" name="WordArt 15"/>
          <p:cNvSpPr>
            <a:spLocks noChangeArrowheads="1" noChangeShapeType="1" noTextEdit="1"/>
          </p:cNvSpPr>
          <p:nvPr/>
        </p:nvSpPr>
        <p:spPr bwMode="auto">
          <a:xfrm>
            <a:off x="1619250" y="3213100"/>
            <a:ext cx="6769100" cy="201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LA NOSTRA FORMAZIONE </a:t>
            </a:r>
          </a:p>
          <a:p>
            <a:pPr algn="ctr"/>
            <a:r>
              <a:rPr lang="it-IT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IN CIFRE</a:t>
            </a:r>
            <a:endParaRPr lang="it-IT" sz="3600" kern="10" dirty="0">
              <a:ln w="9525">
                <a:noFill/>
                <a:round/>
                <a:headEnd/>
                <a:tailEnd/>
              </a:ln>
              <a:solidFill>
                <a:srgbClr val="00206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12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La nostra Formazione in cifre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604391"/>
          </a:xfrm>
        </p:spPr>
        <p:txBody>
          <a:bodyPr>
            <a:normAutofit fontScale="32500" lnSpcReduction="20000"/>
          </a:bodyPr>
          <a:lstStyle/>
          <a:p>
            <a:pPr marL="114300" indent="0" algn="just">
              <a:lnSpc>
                <a:spcPct val="170000"/>
              </a:lnSpc>
              <a:buNone/>
            </a:pPr>
            <a:r>
              <a:rPr lang="it-IT" sz="6000" dirty="0" smtClean="0">
                <a:solidFill>
                  <a:srgbClr val="002060"/>
                </a:solidFill>
              </a:rPr>
              <a:t>Nel periodo luglio 2017 – luglio 2018, l’Ordine di Cosenza, in collaborazione con la Fondazione ha organizzato </a:t>
            </a:r>
            <a:r>
              <a:rPr lang="it-IT" sz="6000" b="1" dirty="0" smtClean="0">
                <a:solidFill>
                  <a:srgbClr val="002060"/>
                </a:solidFill>
              </a:rPr>
              <a:t>n. 86 eventi</a:t>
            </a:r>
            <a:endParaRPr lang="it-IT" dirty="0">
              <a:solidFill>
                <a:srgbClr val="002060"/>
              </a:solidFill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220500680"/>
              </p:ext>
            </p:extLst>
          </p:nvPr>
        </p:nvGraphicFramePr>
        <p:xfrm>
          <a:off x="2195736" y="2564904"/>
          <a:ext cx="649106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6165304"/>
            <a:ext cx="1543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97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La nostra Formazione in cifre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740295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Eventi distinti per area geografica (aggregati)</a:t>
            </a:r>
            <a:endParaRPr lang="it-IT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464697521"/>
              </p:ext>
            </p:extLst>
          </p:nvPr>
        </p:nvGraphicFramePr>
        <p:xfrm>
          <a:off x="1691680" y="2213610"/>
          <a:ext cx="5951984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093296"/>
            <a:ext cx="1543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97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La nostra Formazione in cifre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24608"/>
            <a:ext cx="8229600" cy="1892424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it-IT" dirty="0">
                <a:solidFill>
                  <a:srgbClr val="002060"/>
                </a:solidFill>
              </a:rPr>
              <a:t>Nel periodo luglio 2017 – luglio 2018, </a:t>
            </a:r>
            <a:r>
              <a:rPr lang="it-IT" dirty="0" smtClean="0">
                <a:solidFill>
                  <a:srgbClr val="002060"/>
                </a:solidFill>
              </a:rPr>
              <a:t>l’Ordine </a:t>
            </a:r>
            <a:r>
              <a:rPr lang="it-IT" dirty="0">
                <a:solidFill>
                  <a:srgbClr val="002060"/>
                </a:solidFill>
              </a:rPr>
              <a:t>di Cosenza, in collaborazione con la Fondazione ha organizzato </a:t>
            </a:r>
            <a:r>
              <a:rPr lang="it-IT" b="1" dirty="0">
                <a:solidFill>
                  <a:srgbClr val="002060"/>
                </a:solidFill>
              </a:rPr>
              <a:t>n. </a:t>
            </a:r>
            <a:r>
              <a:rPr lang="it-IT" b="1" dirty="0" smtClean="0">
                <a:solidFill>
                  <a:srgbClr val="002060"/>
                </a:solidFill>
              </a:rPr>
              <a:t>204 </a:t>
            </a:r>
            <a:r>
              <a:rPr lang="it-IT" b="1" dirty="0">
                <a:solidFill>
                  <a:srgbClr val="002060"/>
                </a:solidFill>
              </a:rPr>
              <a:t>Giornate </a:t>
            </a:r>
            <a:r>
              <a:rPr lang="it-IT" b="1" dirty="0" smtClean="0">
                <a:solidFill>
                  <a:srgbClr val="002060"/>
                </a:solidFill>
              </a:rPr>
              <a:t>formative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83568" y="443711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068962" y="3652282"/>
            <a:ext cx="748883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b="1" dirty="0">
                <a:solidFill>
                  <a:srgbClr val="002060"/>
                </a:solidFill>
              </a:rPr>
              <a:t>Esclusi il periodo feriale, domeniche e festivi, si </a:t>
            </a:r>
            <a:r>
              <a:rPr lang="it-IT" sz="3200" b="1" dirty="0" smtClean="0">
                <a:solidFill>
                  <a:srgbClr val="002060"/>
                </a:solidFill>
              </a:rPr>
              <a:t>ottiene il rapporto </a:t>
            </a:r>
            <a:r>
              <a:rPr lang="it-IT" sz="3200" b="1" dirty="0">
                <a:solidFill>
                  <a:srgbClr val="002060"/>
                </a:solidFill>
              </a:rPr>
              <a:t>di un evento ogni </a:t>
            </a:r>
            <a:r>
              <a:rPr lang="it-IT" sz="3200" b="1" dirty="0" smtClean="0">
                <a:solidFill>
                  <a:srgbClr val="002060"/>
                </a:solidFill>
              </a:rPr>
              <a:t>1,38 giorni</a:t>
            </a:r>
            <a:endParaRPr lang="it-IT" sz="3200" dirty="0">
              <a:solidFill>
                <a:srgbClr val="00206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896694"/>
            <a:ext cx="1543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9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La nostra Formazione in cifre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024336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it-IT" sz="3200" dirty="0">
                <a:solidFill>
                  <a:srgbClr val="002060"/>
                </a:solidFill>
              </a:rPr>
              <a:t>Nel periodo luglio 2017 – luglio 2018, </a:t>
            </a:r>
            <a:r>
              <a:rPr lang="it-IT" sz="3200" dirty="0" smtClean="0">
                <a:solidFill>
                  <a:srgbClr val="002060"/>
                </a:solidFill>
              </a:rPr>
              <a:t>l’Ordine </a:t>
            </a:r>
            <a:r>
              <a:rPr lang="it-IT" sz="3200" dirty="0">
                <a:solidFill>
                  <a:srgbClr val="002060"/>
                </a:solidFill>
              </a:rPr>
              <a:t>di Cosenza, in collaborazione con la Fondazione ha organizzato </a:t>
            </a:r>
            <a:r>
              <a:rPr lang="it-IT" sz="3200" b="1" dirty="0">
                <a:solidFill>
                  <a:srgbClr val="002060"/>
                </a:solidFill>
              </a:rPr>
              <a:t>n. </a:t>
            </a:r>
            <a:r>
              <a:rPr lang="it-IT" sz="3200" b="1" dirty="0" smtClean="0">
                <a:solidFill>
                  <a:srgbClr val="002060"/>
                </a:solidFill>
              </a:rPr>
              <a:t>812 ore di formazione</a:t>
            </a:r>
            <a:endParaRPr lang="it-IT" sz="3200" dirty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896694"/>
            <a:ext cx="1543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4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8" name="Picture 4" descr="logo Ordine_99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8038" y="549275"/>
            <a:ext cx="2805112" cy="1143000"/>
          </a:xfrm>
          <a:prstGeom prst="rect">
            <a:avLst/>
          </a:prstGeom>
          <a:noFill/>
          <a:ln/>
        </p:spPr>
      </p:pic>
      <p:sp>
        <p:nvSpPr>
          <p:cNvPr id="123919" name="WordArt 15"/>
          <p:cNvSpPr>
            <a:spLocks noChangeArrowheads="1" noChangeShapeType="1" noTextEdit="1"/>
          </p:cNvSpPr>
          <p:nvPr/>
        </p:nvSpPr>
        <p:spPr bwMode="auto">
          <a:xfrm>
            <a:off x="1763688" y="3213100"/>
            <a:ext cx="6769100" cy="201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L’ORDINE DEGLI INGEGNERI </a:t>
            </a:r>
          </a:p>
          <a:p>
            <a:pPr algn="ctr"/>
            <a:r>
              <a:rPr lang="it-IT" sz="3600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DI COSENZA IN CIFRE</a:t>
            </a:r>
          </a:p>
        </p:txBody>
      </p:sp>
    </p:spTree>
    <p:extLst>
      <p:ext uri="{BB962C8B-B14F-4D97-AF65-F5344CB8AC3E}">
        <p14:creationId xmlns:p14="http://schemas.microsoft.com/office/powerpoint/2010/main" val="348212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La nostra Formazione in cifre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132857"/>
            <a:ext cx="8229600" cy="3600400"/>
          </a:xfrm>
        </p:spPr>
        <p:txBody>
          <a:bodyPr>
            <a:normAutofit lnSpcReduction="10000"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it-IT" sz="3200" dirty="0">
                <a:solidFill>
                  <a:srgbClr val="002060"/>
                </a:solidFill>
              </a:rPr>
              <a:t>Nel periodo luglio 2017 – luglio 2018, </a:t>
            </a:r>
            <a:r>
              <a:rPr lang="it-IT" sz="3200" dirty="0" smtClean="0">
                <a:solidFill>
                  <a:srgbClr val="002060"/>
                </a:solidFill>
              </a:rPr>
              <a:t>l’Ordine </a:t>
            </a:r>
            <a:r>
              <a:rPr lang="it-IT" sz="3200" dirty="0">
                <a:solidFill>
                  <a:srgbClr val="002060"/>
                </a:solidFill>
              </a:rPr>
              <a:t>di Cosenza, in collaborazione con la Fondazione ha organizzato </a:t>
            </a:r>
            <a:r>
              <a:rPr lang="it-IT" sz="3200" dirty="0" smtClean="0">
                <a:solidFill>
                  <a:srgbClr val="002060"/>
                </a:solidFill>
              </a:rPr>
              <a:t>eventi che hanno registrato la presenza di </a:t>
            </a:r>
            <a:r>
              <a:rPr lang="it-IT" sz="3200" b="1" dirty="0" smtClean="0">
                <a:solidFill>
                  <a:srgbClr val="002060"/>
                </a:solidFill>
              </a:rPr>
              <a:t>6.227 partecipanti</a:t>
            </a:r>
            <a:endParaRPr lang="it-IT" sz="3200" dirty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896694"/>
            <a:ext cx="1543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98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La nostra Formazione in cifre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746" y="2276872"/>
            <a:ext cx="8229600" cy="3404592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it-IT" sz="3200" dirty="0">
                <a:solidFill>
                  <a:srgbClr val="002060"/>
                </a:solidFill>
              </a:rPr>
              <a:t>Nel periodo luglio 2017 – luglio 2018, </a:t>
            </a:r>
            <a:r>
              <a:rPr lang="it-IT" sz="3200" dirty="0" smtClean="0">
                <a:solidFill>
                  <a:srgbClr val="002060"/>
                </a:solidFill>
              </a:rPr>
              <a:t>l’Ordine </a:t>
            </a:r>
            <a:r>
              <a:rPr lang="it-IT" sz="3200" dirty="0">
                <a:solidFill>
                  <a:srgbClr val="002060"/>
                </a:solidFill>
              </a:rPr>
              <a:t>di Cosenza, in collaborazione con la Fondazione ha organizzato </a:t>
            </a:r>
            <a:r>
              <a:rPr lang="it-IT" sz="3200" dirty="0" smtClean="0">
                <a:solidFill>
                  <a:srgbClr val="002060"/>
                </a:solidFill>
              </a:rPr>
              <a:t>evento erogando </a:t>
            </a:r>
            <a:r>
              <a:rPr lang="it-IT" sz="3200" b="1" dirty="0" smtClean="0">
                <a:solidFill>
                  <a:srgbClr val="002060"/>
                </a:solidFill>
              </a:rPr>
              <a:t>122.063 CFP</a:t>
            </a:r>
            <a:endParaRPr lang="it-IT" sz="3200" b="1" dirty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896694"/>
            <a:ext cx="15430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40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627313" y="2636838"/>
            <a:ext cx="5400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400" b="1" dirty="0">
                <a:solidFill>
                  <a:srgbClr val="002060"/>
                </a:solidFill>
              </a:rPr>
              <a:t>NUMERO ISCRITTI : N. </a:t>
            </a:r>
            <a:r>
              <a:rPr lang="it-IT" sz="2400" b="1" dirty="0" smtClean="0">
                <a:solidFill>
                  <a:srgbClr val="002060"/>
                </a:solidFill>
              </a:rPr>
              <a:t>5355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527300" y="5734050"/>
            <a:ext cx="52842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DATI AGGIORNATI ALLA DATA DEL </a:t>
            </a:r>
            <a:r>
              <a:rPr lang="it-IT" b="1" dirty="0" smtClean="0">
                <a:solidFill>
                  <a:srgbClr val="002060"/>
                </a:solidFill>
              </a:rPr>
              <a:t>31/12/2017</a:t>
            </a:r>
            <a:endParaRPr lang="it-IT" b="1" dirty="0">
              <a:solidFill>
                <a:srgbClr val="002060"/>
              </a:solidFill>
            </a:endParaRPr>
          </a:p>
        </p:txBody>
      </p:sp>
      <p:pic>
        <p:nvPicPr>
          <p:cNvPr id="7180" name="Picture 12" descr="logo Ordine_99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6450" y="549275"/>
            <a:ext cx="2805113" cy="1143000"/>
          </a:xfrm>
          <a:prstGeom prst="rect">
            <a:avLst/>
          </a:prstGeom>
          <a:noFill/>
          <a:ln/>
        </p:spPr>
      </p:pic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644497"/>
              </p:ext>
            </p:extLst>
          </p:nvPr>
        </p:nvGraphicFramePr>
        <p:xfrm>
          <a:off x="2195736" y="357301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UOMINI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DONNE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SEZIONE 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4047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1064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1" dirty="0" smtClean="0"/>
                        <a:t>5111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SEZIONE 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1" dirty="0" smtClean="0"/>
                        <a:t>244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b="1" dirty="0" smtClean="0"/>
                        <a:t>TOTALE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4250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1105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1" dirty="0" smtClean="0"/>
                        <a:t>5355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8" descr="logo Ordine_99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6450" y="549275"/>
            <a:ext cx="2803525" cy="1144588"/>
          </a:xfrm>
          <a:prstGeom prst="rect">
            <a:avLst/>
          </a:prstGeom>
          <a:noFill/>
          <a:ln/>
        </p:spPr>
      </p:pic>
      <p:graphicFrame>
        <p:nvGraphicFramePr>
          <p:cNvPr id="39" name="Grafico 38"/>
          <p:cNvGraphicFramePr/>
          <p:nvPr>
            <p:extLst>
              <p:ext uri="{D42A27DB-BD31-4B8C-83A1-F6EECF244321}">
                <p14:modId xmlns:p14="http://schemas.microsoft.com/office/powerpoint/2010/main" val="535338024"/>
              </p:ext>
            </p:extLst>
          </p:nvPr>
        </p:nvGraphicFramePr>
        <p:xfrm>
          <a:off x="1000100" y="2500306"/>
          <a:ext cx="77153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logo Ordine_99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6450" y="549275"/>
            <a:ext cx="2803525" cy="1144588"/>
          </a:xfrm>
          <a:prstGeom prst="rect">
            <a:avLst/>
          </a:prstGeom>
          <a:noFill/>
          <a:ln/>
        </p:spPr>
      </p:pic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976874557"/>
              </p:ext>
            </p:extLst>
          </p:nvPr>
        </p:nvGraphicFramePr>
        <p:xfrm>
          <a:off x="714348" y="2285992"/>
          <a:ext cx="8215370" cy="4389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8" name="Picture 10" descr="logo Ordine_99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6450" y="549275"/>
            <a:ext cx="2803525" cy="1144588"/>
          </a:xfrm>
          <a:prstGeom prst="rect">
            <a:avLst/>
          </a:prstGeom>
          <a:noFill/>
          <a:ln/>
        </p:spPr>
      </p:pic>
      <p:graphicFrame>
        <p:nvGraphicFramePr>
          <p:cNvPr id="95" name="Grafico 94"/>
          <p:cNvGraphicFramePr/>
          <p:nvPr>
            <p:extLst>
              <p:ext uri="{D42A27DB-BD31-4B8C-83A1-F6EECF244321}">
                <p14:modId xmlns:p14="http://schemas.microsoft.com/office/powerpoint/2010/main" val="1419351575"/>
              </p:ext>
            </p:extLst>
          </p:nvPr>
        </p:nvGraphicFramePr>
        <p:xfrm>
          <a:off x="785786" y="2357430"/>
          <a:ext cx="8215370" cy="427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7" name="Picture 5" descr="logo Ordine_99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6450" y="549275"/>
            <a:ext cx="2803525" cy="1144588"/>
          </a:xfrm>
          <a:prstGeom prst="rect">
            <a:avLst/>
          </a:prstGeom>
          <a:noFill/>
          <a:ln/>
        </p:spPr>
      </p:pic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974021805"/>
              </p:ext>
            </p:extLst>
          </p:nvPr>
        </p:nvGraphicFramePr>
        <p:xfrm>
          <a:off x="1071538" y="2428868"/>
          <a:ext cx="785818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3" name="Picture 9" descr="logo Ordine_99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6450" y="549275"/>
            <a:ext cx="2803525" cy="1144588"/>
          </a:xfrm>
          <a:prstGeom prst="rect">
            <a:avLst/>
          </a:prstGeom>
          <a:noFill/>
          <a:ln/>
        </p:spPr>
      </p:pic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419779774"/>
              </p:ext>
            </p:extLst>
          </p:nvPr>
        </p:nvGraphicFramePr>
        <p:xfrm>
          <a:off x="928662" y="2428868"/>
          <a:ext cx="77153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3" name="Picture 9" descr="logo Ordine_99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346450" y="549275"/>
            <a:ext cx="2803525" cy="1144588"/>
          </a:xfrm>
          <a:prstGeom prst="rect">
            <a:avLst/>
          </a:prstGeom>
          <a:noFill/>
          <a:ln/>
        </p:spPr>
      </p:pic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3577951697"/>
              </p:ext>
            </p:extLst>
          </p:nvPr>
        </p:nvGraphicFramePr>
        <p:xfrm>
          <a:off x="928662" y="2428868"/>
          <a:ext cx="77153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04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1443</TotalTime>
  <Words>334</Words>
  <Application>Microsoft Office PowerPoint</Application>
  <PresentationFormat>Presentazione su schermo (4:3)</PresentationFormat>
  <Paragraphs>77</Paragraphs>
  <Slides>21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Filo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nostra Formazione in cifre</vt:lpstr>
      <vt:lpstr>La nostra Formazione in cifre</vt:lpstr>
      <vt:lpstr>La nostra Formazione in cifre</vt:lpstr>
      <vt:lpstr>La nostra Formazione in cifre</vt:lpstr>
      <vt:lpstr>La nostra Formazione in cifre</vt:lpstr>
      <vt:lpstr>La nostra Formazione in cifre</vt:lpstr>
    </vt:vector>
  </TitlesOfParts>
  <Company>....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Ordine Provinviale Ingegneri</dc:creator>
  <cp:lastModifiedBy>Fiorenza</cp:lastModifiedBy>
  <cp:revision>165</cp:revision>
  <cp:lastPrinted>2018-11-27T10:22:09Z</cp:lastPrinted>
  <dcterms:created xsi:type="dcterms:W3CDTF">2011-06-17T06:39:36Z</dcterms:created>
  <dcterms:modified xsi:type="dcterms:W3CDTF">2018-11-28T15:32:12Z</dcterms:modified>
</cp:coreProperties>
</file>